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DB"/>
          </a:solidFill>
        </a:fill>
      </a:tcStyle>
    </a:wholeTbl>
    <a:band2H>
      <a:tcTxStyle b="def" i="def"/>
      <a:tcStyle>
        <a:tcBdr/>
        <a:fill>
          <a:solidFill>
            <a:srgbClr val="F0F2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7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EE9"/>
          </a:solidFill>
        </a:fill>
      </a:tcStyle>
    </a:wholeTbl>
    <a:band2H>
      <a:tcTxStyle b="def" i="def"/>
      <a:tcStyle>
        <a:tcBdr/>
        <a:fill>
          <a:solidFill>
            <a:srgbClr val="ECEF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/>
          </p:nvPr>
        </p:nvSpPr>
        <p:spPr>
          <a:xfrm>
            <a:off x="457200" y="3699804"/>
            <a:ext cx="83058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pc="100" sz="2200">
                <a:solidFill>
                  <a:srgbClr val="FEFAC9"/>
                </a:solidFill>
              </a:defRPr>
            </a:lvl1pPr>
            <a:lvl2pPr marL="0" indent="0" algn="ctr">
              <a:buClrTx/>
              <a:buSzTx/>
              <a:buNone/>
              <a:defRPr spc="100" sz="2200">
                <a:solidFill>
                  <a:srgbClr val="FEFAC9"/>
                </a:solidFill>
              </a:defRPr>
            </a:lvl2pPr>
            <a:lvl3pPr marL="0" indent="0" algn="ctr">
              <a:buClrTx/>
              <a:buSzTx/>
              <a:buNone/>
              <a:defRPr spc="100" sz="2200">
                <a:solidFill>
                  <a:srgbClr val="FEFAC9"/>
                </a:solidFill>
              </a:defRPr>
            </a:lvl3pPr>
            <a:lvl4pPr marL="0" indent="0" algn="ctr">
              <a:buClrTx/>
              <a:buSzTx/>
              <a:buNone/>
              <a:defRPr spc="100" sz="2200">
                <a:solidFill>
                  <a:srgbClr val="FEFAC9"/>
                </a:solidFill>
              </a:defRPr>
            </a:lvl4pPr>
            <a:lvl5pPr marL="0" indent="0" algn="ctr">
              <a:buClrTx/>
              <a:buSzTx/>
              <a:buNone/>
              <a:defRPr spc="100" sz="2200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457200" y="1433730"/>
            <a:ext cx="8305800" cy="1981202"/>
          </a:xfrm>
          <a:prstGeom prst="rect">
            <a:avLst/>
          </a:prstGeom>
        </p:spPr>
        <p:txBody>
          <a:bodyPr/>
          <a:lstStyle>
            <a:lvl1pPr algn="ctr">
              <a:defRPr sz="4800">
                <a:ln w="3199">
                  <a:solidFill>
                    <a:srgbClr val="3C4421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/>
        </p:nvSpPr>
        <p:spPr>
          <a:xfrm>
            <a:off x="1463625" y="3550125"/>
            <a:ext cx="2971802" cy="1589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/>
        </p:nvSpPr>
        <p:spPr>
          <a:xfrm>
            <a:off x="4708573" y="3550125"/>
            <a:ext cx="2971802" cy="1589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Shape 15"/>
          <p:cNvSpPr/>
          <p:nvPr/>
        </p:nvSpPr>
        <p:spPr>
          <a:xfrm>
            <a:off x="4540348" y="3526301"/>
            <a:ext cx="45723" cy="4572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/>
          <a:lstStyle>
            <a:lvl1pPr>
              <a:defRPr sz="4800">
                <a:ln w="3199">
                  <a:solidFill>
                    <a:srgbClr val="242914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800" y="4958862"/>
            <a:ext cx="7924800" cy="98473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pc="100" sz="2000">
                <a:solidFill>
                  <a:srgbClr val="FEFAC9"/>
                </a:solidFill>
              </a:defRPr>
            </a:lvl1pPr>
            <a:lvl2pPr marL="0" indent="0">
              <a:buClrTx/>
              <a:buSzTx/>
              <a:buNone/>
              <a:defRPr spc="100" sz="2000">
                <a:solidFill>
                  <a:srgbClr val="FEFAC9"/>
                </a:solidFill>
              </a:defRPr>
            </a:lvl2pPr>
            <a:lvl3pPr marL="0" indent="0">
              <a:buClrTx/>
              <a:buSzTx/>
              <a:buNone/>
              <a:defRPr spc="100" sz="2000">
                <a:solidFill>
                  <a:srgbClr val="FEFAC9"/>
                </a:solidFill>
              </a:defRPr>
            </a:lvl3pPr>
            <a:lvl4pPr marL="0" indent="0">
              <a:buClrTx/>
              <a:buSzTx/>
              <a:buNone/>
              <a:defRPr spc="100" sz="2000">
                <a:solidFill>
                  <a:srgbClr val="FEFAC9"/>
                </a:solidFill>
              </a:defRPr>
            </a:lvl4pPr>
            <a:lvl5pPr marL="0" indent="0">
              <a:buClrTx/>
              <a:buSzTx/>
              <a:buNone/>
              <a:defRPr spc="100" sz="2000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/>
        </p:nvSpPr>
        <p:spPr>
          <a:xfrm>
            <a:off x="685800" y="4916994"/>
            <a:ext cx="7924802" cy="4303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457200" y="1399591"/>
            <a:ext cx="4040188" cy="76200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457200" y="15544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body" sz="quarter" idx="13"/>
          </p:nvPr>
        </p:nvSpPr>
        <p:spPr>
          <a:xfrm>
            <a:off x="4648200" y="1399591"/>
            <a:ext cx="4040188" cy="762003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4" name="Shape 54"/>
          <p:cNvSpPr/>
          <p:nvPr/>
        </p:nvSpPr>
        <p:spPr>
          <a:xfrm>
            <a:off x="562943" y="2180219"/>
            <a:ext cx="3749043" cy="1589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" name="Shape 55"/>
          <p:cNvSpPr/>
          <p:nvPr/>
        </p:nvSpPr>
        <p:spPr>
          <a:xfrm>
            <a:off x="4754879" y="2180219"/>
            <a:ext cx="3749042" cy="1589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/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/>
          <p:nvPr>
            <p:ph type="body" sz="quarter" idx="13"/>
          </p:nvPr>
        </p:nvSpPr>
        <p:spPr>
          <a:xfrm>
            <a:off x="6781799" y="1600200"/>
            <a:ext cx="1984251" cy="3733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>
            <a:lvl1pPr>
              <a:defRPr b="1" spc="-50" sz="1800">
                <a:ln>
                  <a:noFill/>
                </a:ln>
                <a:solidFill>
                  <a:srgbClr val="FEFAC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/>
          <a:lstStyle>
            <a:lvl1pPr>
              <a:defRPr b="1" spc="-50" sz="1800">
                <a:ln>
                  <a:noFill/>
                </a:ln>
                <a:solidFill>
                  <a:srgbClr val="FEFAC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pic" idx="13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effectLst>
            <a:outerShdw sx="100000" sy="100000" kx="0" ky="0" algn="b" rotWithShape="0" blurRad="88900" dist="0" dir="0">
              <a:srgbClr val="000000">
                <a:alpha val="32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ClrTx/>
              <a:buSzTx/>
              <a:buNone/>
              <a:defRPr sz="1600">
                <a:solidFill>
                  <a:srgbClr val="FEFAC9"/>
                </a:solidFill>
              </a:defRPr>
            </a:lvl1pPr>
            <a:lvl2pPr marL="731519" indent="-365759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2pPr>
            <a:lvl3pPr marL="1143000" indent="-365759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3pPr>
            <a:lvl4pPr marL="1457960" indent="-406400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4pPr>
            <a:lvl5pPr marL="1732278" indent="-406399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715375" y="6092630"/>
            <a:ext cx="498247" cy="635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1pPr>
      <a:lvl2pPr marL="662940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2pPr>
      <a:lvl3pPr marL="1060268" marR="0" indent="-28302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3pPr>
      <a:lvl4pPr marL="1364380" marR="0" indent="-31282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97353" marR="0" indent="-37147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49823" marR="0" indent="-34962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6pPr>
      <a:lvl7pPr marL="2125978" marR="0" indent="-29717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7pPr>
      <a:lvl8pPr marL="2420111" marR="0" indent="-31699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8pPr>
      <a:lvl9pPr marL="2694432" marR="0" indent="-31699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1"/>
            <a:ext cx="9144000" cy="3429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2" y="2940050"/>
            <a:ext cx="2218191" cy="391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9300" y="0"/>
            <a:ext cx="3314700" cy="253058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 txBox="1"/>
          <p:nvPr/>
        </p:nvSpPr>
        <p:spPr>
          <a:xfrm>
            <a:off x="2819400" y="5638799"/>
            <a:ext cx="838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窄門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2971800" y="53339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曉諭的家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429000" y="50291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艱難山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362200" y="5955267"/>
            <a:ext cx="9906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絕望潭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733800" y="4736067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富麗宮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419600" y="41147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死蔭谷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800600" y="38099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浮華鎮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114800" y="44195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屈辱谷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181600" y="35051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疑惑寨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943600" y="28955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迷魂地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324600" y="26669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良緣國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562600" y="3200399"/>
            <a:ext cx="12192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愉悅山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477000" y="2362199"/>
            <a:ext cx="175260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無橋的天河</a:t>
            </a:r>
          </a:p>
        </p:txBody>
      </p:sp>
      <p:sp>
        <p:nvSpPr>
          <p:cNvPr id="134" name="Shape 134"/>
          <p:cNvSpPr/>
          <p:nvPr/>
        </p:nvSpPr>
        <p:spPr>
          <a:xfrm>
            <a:off x="178713" y="5562600"/>
            <a:ext cx="430890" cy="939164"/>
          </a:xfrm>
          <a:prstGeom prst="rect">
            <a:avLst/>
          </a:prstGeom>
          <a:solidFill>
            <a:srgbClr val="222713"/>
          </a:solidFill>
          <a:ln>
            <a:solidFill>
              <a:srgbClr val="11130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毀滅城</a:t>
            </a:r>
          </a:p>
        </p:txBody>
      </p:sp>
      <p:sp>
        <p:nvSpPr>
          <p:cNvPr id="135" name="Shape 135"/>
          <p:cNvSpPr/>
          <p:nvPr/>
        </p:nvSpPr>
        <p:spPr>
          <a:xfrm>
            <a:off x="8565180" y="1371600"/>
            <a:ext cx="430889" cy="1218564"/>
          </a:xfrm>
          <a:prstGeom prst="rect">
            <a:avLst/>
          </a:prstGeom>
          <a:solidFill>
            <a:srgbClr val="B3C5DA"/>
          </a:solidFill>
          <a:ln>
            <a:solidFill>
              <a:srgbClr val="344E6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天國之城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45"/>
          <p:cNvSpPr txBox="1"/>
          <p:nvPr/>
        </p:nvSpPr>
        <p:spPr>
          <a:xfrm>
            <a:off x="377842" y="278130"/>
            <a:ext cx="8388316" cy="630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對行為的無奈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我們都像不潔淨的人、所有的義都像污穢的衣服．我們都像葉子漸漸枯乾．我們的罪孽好像風把我們吹去．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以賽亞書 64：6</a:t>
            </a: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沒有一個人靠著律法在　神面前稱義、這是明顯的．因為經上說、『義人必因信得生。』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加拉太書 3：11</a:t>
            </a: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我覺得有個律、就是我願意為善的時候、便有惡與我同在。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羅馬書 7：21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45"/>
          <p:cNvSpPr txBox="1"/>
          <p:nvPr/>
        </p:nvSpPr>
        <p:spPr>
          <a:xfrm>
            <a:off x="377842" y="265430"/>
            <a:ext cx="8388316" cy="632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聽聞救主耶穌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就如經上所記、『沒有義人、連一個也沒有．沒有明白的、沒有尋求神的．都是偏離正路、一同變為無用．沒有行善的、連一個也沒有。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羅馬書 3：10～12</a:t>
            </a: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就在這末世、藉著他兒子曉諭我們、又早已立他為承受萬有的、也曾藉著他創造諸世界．他是神榮耀所發的光輝、是神本體的真像、常用他權能的命令托住萬有、他洗淨了人的罪、就坐在高天至大者的右邊．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希伯來書 1：2～3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45"/>
          <p:cNvSpPr txBox="1"/>
          <p:nvPr/>
        </p:nvSpPr>
        <p:spPr>
          <a:xfrm>
            <a:off x="377842" y="970280"/>
            <a:ext cx="8388316" cy="491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尋找救主耶穌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你們要嘗嘗主恩的滋味、便知道他是美善．投靠他的人有福了。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詩篇 34：8</a:t>
            </a: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因為這默示有一定的日期、快要應驗、並不虛謊．雖然遲延、還要等候．因為必然臨到、不再遲延。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哈巴谷書 2：3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45"/>
          <p:cNvSpPr txBox="1"/>
          <p:nvPr/>
        </p:nvSpPr>
        <p:spPr>
          <a:xfrm>
            <a:off x="377842" y="938530"/>
            <a:ext cx="8388316" cy="498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“看見”救主耶穌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求我們主耶穌基督的　神、榮耀的父、將那賜人智慧和啟示的靈、賞給你們、使你們真知道他．並且照明你們心中的眼睛、使你們知道他的恩召有何等指望．他在聖徒中得的基業、有何等豐盛的榮耀．並知道他向我們這信的人所顯的能力、是何等浩大．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以弗所書 1：17～19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45"/>
          <p:cNvSpPr txBox="1"/>
          <p:nvPr/>
        </p:nvSpPr>
        <p:spPr>
          <a:xfrm>
            <a:off x="377842" y="265430"/>
            <a:ext cx="8388316" cy="632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啟示得平安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神設立耶穌作挽回祭、是憑著耶穌的血、藉著人的信、要顯明神的義．因為他用忍耐的心、寬容人先時所犯的罪．好在今時顯明他的義、使人知道他自己為義、也稱信耶穌的人為義。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羅馬書 3：25～26</a:t>
            </a: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我已經與基督同釘十字架．現在活著的、不再是我、乃是基督在我裡面活著．並且我如今在肉身活著、是因信神的兒子而活、他是愛我、為我捨己。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加拉太書 2：20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71"/>
          <p:cNvSpPr txBox="1"/>
          <p:nvPr>
            <p:ph type="ctrTitle"/>
          </p:nvPr>
        </p:nvSpPr>
        <p:spPr>
          <a:xfrm>
            <a:off x="457200" y="1433731"/>
            <a:ext cx="8305800" cy="19812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18</a:t>
            </a:r>
            <a:r>
              <a:t> </a:t>
            </a:r>
            <a:r>
              <a:t>良言苦口勸無知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 Shot 2018-02-17 at 10.48.42 PM.png" descr="Screen Shot 2018-02-17 at 10.48.42 P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6616" y="445212"/>
            <a:ext cx="4510768" cy="5967576"/>
          </a:xfrm>
          <a:prstGeom prst="rect">
            <a:avLst/>
          </a:prstGeom>
          <a:effectLst>
            <a:outerShdw sx="100000" sy="100000" kx="0" ky="0" algn="b" rotWithShape="0" blurRad="190500" dist="508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無知(Ignorance)…"/>
          <p:cNvSpPr txBox="1"/>
          <p:nvPr/>
        </p:nvSpPr>
        <p:spPr>
          <a:xfrm>
            <a:off x="379648" y="1338332"/>
            <a:ext cx="8384704" cy="4181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12400"/>
              </a:lnSpc>
              <a:defRPr i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WeibeiTC-Bold"/>
                <a:ea typeface="WeibeiTC-Bold"/>
                <a:cs typeface="WeibeiTC-Bold"/>
                <a:sym typeface="WeibeiTC-Bold"/>
              </a:rPr>
              <a:t>無知(</a:t>
            </a:r>
            <a:r>
              <a:t>Ignorance</a:t>
            </a:r>
            <a:r>
              <a:rPr b="1" i="0">
                <a:latin typeface="WeibeiTC-Bold"/>
                <a:ea typeface="WeibeiTC-Bold"/>
                <a:cs typeface="WeibeiTC-Bold"/>
                <a:sym typeface="WeibeiTC-Bold"/>
              </a:rPr>
              <a:t>)</a:t>
            </a:r>
            <a:endParaRPr i="0"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b="1" sz="3200">
                <a:solidFill>
                  <a:srgbClr val="FFFFFF"/>
                </a:solidFill>
                <a:latin typeface="WeibeiSC-Bold"/>
                <a:ea typeface="WeibeiSC-Bold"/>
                <a:cs typeface="WeibeiSC-Bold"/>
                <a:sym typeface="WeibeiSC-Bold"/>
              </a:defRPr>
            </a:pP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b="1" sz="3200">
                <a:solidFill>
                  <a:srgbClr val="FFFFFF"/>
                </a:solidFill>
                <a:latin typeface="WeibeiSC-Bold"/>
                <a:ea typeface="WeibeiSC-Bold"/>
                <a:cs typeface="WeibeiSC-Bold"/>
                <a:sym typeface="WeibeiSC-Bold"/>
              </a:defRPr>
            </a:pPr>
            <a:r>
              <a:t>“</a:t>
            </a:r>
            <a:r>
              <a:rPr>
                <a:latin typeface="WeibeiTC-Bold"/>
                <a:ea typeface="WeibeiTC-Bold"/>
                <a:cs typeface="WeibeiTC-Bold"/>
                <a:sym typeface="WeibeiTC-Bold"/>
              </a:rPr>
              <a:t>我一直遵行上帝的意旨，而且我一生下來就是個循規蹈矩的好人，我從不大債；我祈禱，我禁食，我奉獻收入的十分之一給教會，我施捨錢物，周濟窮人，而且我已經離開家鄉走上了要去天國的道路。</a:t>
            </a:r>
            <a:r>
              <a:t>”</a:t>
            </a:r>
            <a:endParaRPr b="0"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45"/>
          <p:cNvSpPr txBox="1"/>
          <p:nvPr/>
        </p:nvSpPr>
        <p:spPr>
          <a:xfrm>
            <a:off x="377842" y="278130"/>
            <a:ext cx="8388316" cy="630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無知的“福音”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你信神只有一位、你信的不錯．鬼魔也信、卻是戰驚。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雅各書 2：19</a:t>
            </a: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此等不信之人、被這世界的　神弄瞎了心眼、不叫基督榮耀福音的光照著他們．基督本是神的像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哥林多後書 4：4</a:t>
            </a: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我希奇你們這麼快離開那藉著基督之恩召你們的、去從別的福音．那並不是福音、不過有些人攪擾你們、要把基督的福音更改了。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加拉太書 1：6～7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45"/>
          <p:cNvSpPr txBox="1"/>
          <p:nvPr/>
        </p:nvSpPr>
        <p:spPr>
          <a:xfrm>
            <a:off x="377842" y="684531"/>
            <a:ext cx="8388316" cy="548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無知的“無知”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人心比萬物都詭詐、壞到極處、誰能識透呢。我耶和華是鑒察人心、試驗人肺腑的、要照各人所行的、和他作事的結果報應他。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耶利米書 17：9～10</a:t>
            </a: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就如經上所記、『沒有義人、連一個也沒有．沒有明白的、沒有尋求神的．都是偏離正路、一同變為無用．沒有行善的、連一個也沒有。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羅馬書 3：10～12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9"/>
          <p:cNvGrpSpPr/>
          <p:nvPr/>
        </p:nvGrpSpPr>
        <p:grpSpPr>
          <a:xfrm>
            <a:off x="5727725" y="2062399"/>
            <a:ext cx="1792613" cy="962031"/>
            <a:chOff x="0" y="-1"/>
            <a:chExt cx="1792611" cy="962029"/>
          </a:xfrm>
        </p:grpSpPr>
        <p:sp>
          <p:nvSpPr>
            <p:cNvPr id="137" name="Shape 137"/>
            <p:cNvSpPr/>
            <p:nvPr/>
          </p:nvSpPr>
          <p:spPr>
            <a:xfrm>
              <a:off x="-1" y="7619"/>
              <a:ext cx="1792613" cy="95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87"/>
                  </a:moveTo>
                  <a:cubicBezTo>
                    <a:pt x="0" y="1158"/>
                    <a:pt x="617" y="0"/>
                    <a:pt x="1377" y="0"/>
                  </a:cubicBezTo>
                  <a:lnTo>
                    <a:pt x="10559" y="0"/>
                  </a:lnTo>
                  <a:cubicBezTo>
                    <a:pt x="11320" y="0"/>
                    <a:pt x="11936" y="1158"/>
                    <a:pt x="11936" y="2587"/>
                  </a:cubicBezTo>
                  <a:lnTo>
                    <a:pt x="11936" y="9054"/>
                  </a:lnTo>
                  <a:lnTo>
                    <a:pt x="21600" y="21600"/>
                  </a:lnTo>
                  <a:lnTo>
                    <a:pt x="11936" y="12934"/>
                  </a:lnTo>
                  <a:cubicBezTo>
                    <a:pt x="11936" y="14363"/>
                    <a:pt x="11320" y="15521"/>
                    <a:pt x="10559" y="15521"/>
                  </a:cubicBezTo>
                  <a:lnTo>
                    <a:pt x="1377" y="15521"/>
                  </a:lnTo>
                  <a:cubicBezTo>
                    <a:pt x="617" y="15521"/>
                    <a:pt x="0" y="14363"/>
                    <a:pt x="0" y="12934"/>
                  </a:cubicBezTo>
                  <a:lnTo>
                    <a:pt x="0" y="9054"/>
                  </a:ln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38100" cap="flat">
              <a:solidFill>
                <a:srgbClr val="78846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33477" y="-1"/>
              <a:ext cx="923646" cy="701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C00000"/>
                  </a:solidFill>
                  <a:latin typeface="Constantia"/>
                  <a:ea typeface="Constantia"/>
                  <a:cs typeface="Constantia"/>
                  <a:sym typeface="Constantia"/>
                </a:defRPr>
              </a:lvl1pPr>
            </a:lstStyle>
            <a:p>
              <a:pPr/>
              <a:r>
                <a:t>You are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45"/>
          <p:cNvSpPr txBox="1"/>
          <p:nvPr/>
        </p:nvSpPr>
        <p:spPr>
          <a:xfrm>
            <a:off x="377842" y="398780"/>
            <a:ext cx="8388316" cy="606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無知的“無知”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這樣、怎麼說呢．我們可以仍在罪中、叫恩典顯多麼。斷乎不可．我們在罪上死了的人、豈可仍在罪中活著呢。⋯⋯這卻怎麼樣呢．我們在恩典之下、不在律法之下、就可以犯罪麼．斷乎不可。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羅馬書 6：1～2，15</a:t>
            </a: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惟有不作工的、只信稱罪人為義的　神、他的信就算為義。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羅馬書 4：5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45"/>
          <p:cNvSpPr txBox="1"/>
          <p:nvPr/>
        </p:nvSpPr>
        <p:spPr>
          <a:xfrm>
            <a:off x="377842" y="1510030"/>
            <a:ext cx="8388316" cy="383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無知的“無知”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光來到世間、世人因自己的行為是惡的、不愛光倒愛黑暗、定他們的罪就是在此。⋯⋯信子的人有永生．不信子的人得不著永生、神的震怒常在他身上。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約翰福音 3：19，36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45"/>
          <p:cNvSpPr txBox="1"/>
          <p:nvPr/>
        </p:nvSpPr>
        <p:spPr>
          <a:xfrm>
            <a:off x="377842" y="970280"/>
            <a:ext cx="8388316" cy="491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無知的“無知”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我們愛、因為　神先愛我們。人若說、我愛神、卻恨他的弟兄、就是說謊話的．不愛他所看見的弟兄、就不能愛沒有看見的神。愛神的、也當愛弟兄、這是我們從神所受的命令。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約翰一書 4：19～21</a:t>
            </a: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光明所結的果子、就是一切良善、公義、誠實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以弗所書 5：9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45"/>
          <p:cNvSpPr txBox="1"/>
          <p:nvPr/>
        </p:nvSpPr>
        <p:spPr>
          <a:xfrm>
            <a:off x="377842" y="532131"/>
            <a:ext cx="8388316" cy="579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無知的“無知”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然而屬血氣的人不領會神聖靈的事、反倒以為愚拙．並且不能知道、因為這些事惟有屬靈的人纔能看透。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哥林多前書 2：14</a:t>
            </a:r>
          </a:p>
          <a:p>
            <a:pPr>
              <a:defRPr sz="30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因為有許多人行事、是基督十字架的仇敵．我屢次告訴你們、現在又流淚的告訴你們。他們的結局就是沉淪、他們的神就是自己的肚腹、他們以自己的羞辱為榮耀、專以地上的事為念。</a:t>
            </a:r>
            <a:endParaRPr sz="3200"/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腓立比書 3：18~19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457200" y="1433731"/>
            <a:ext cx="8305800" cy="19812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1</a:t>
            </a:r>
            <a:r>
              <a:t>9 </a:t>
            </a:r>
            <a:r>
              <a:t>盼望見證信仰史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reen Shot 2018-02-17 at 1.10.02 PM.png" descr="Screen Shot 2018-02-17 at 1.10.02 P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058" y="859213"/>
            <a:ext cx="7859884" cy="5139574"/>
          </a:xfrm>
          <a:prstGeom prst="rect">
            <a:avLst/>
          </a:prstGeom>
          <a:effectLst>
            <a:outerShdw sx="100000" sy="100000" kx="0" ky="0" algn="b" rotWithShape="0" blurRad="190500" dist="508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77842" y="531012"/>
            <a:ext cx="8388316" cy="60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迷魂地(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Enchanted Ground</a:t>
            </a:r>
            <a:r>
              <a:t>)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所以我們不要睡覺、像別人一樣、總要儆醒謹守。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帖撒羅尼迦前書 5：6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兩個人總比一個人好、因為二人勞碌同得美好的果效。若是跌倒、這人可以扶起他的同伴．若是孤身跌倒、沒有別人扶起他來、這人就有禍了。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傳道書 4：9~10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 Shot 2018-02-17 at 1.49.57 PM.png" descr="Screen Shot 2018-02-17 at 1.49.57 P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169" y="515452"/>
            <a:ext cx="7111662" cy="5827096"/>
          </a:xfrm>
          <a:prstGeom prst="rect">
            <a:avLst/>
          </a:prstGeom>
          <a:effectLst>
            <a:outerShdw sx="100000" sy="100000" kx="0" ky="0" algn="b" rotWithShape="0" blurRad="190500" dist="508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5"/>
          <p:cNvSpPr txBox="1"/>
          <p:nvPr/>
        </p:nvSpPr>
        <p:spPr>
          <a:xfrm>
            <a:off x="377842" y="716281"/>
            <a:ext cx="8388316" cy="54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早期生活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但那些想要發財的人、就陷在迷惑、落在網羅、和許多無知有害的私慾裡、叫人沉在敗壞和滅亡中。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提摩太前書 6：9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凡作惡的便恨光、並不來就光、恐怕他的行為受責備。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約翰福音 3：20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45"/>
          <p:cNvSpPr txBox="1"/>
          <p:nvPr/>
        </p:nvSpPr>
        <p:spPr>
          <a:xfrm>
            <a:off x="377842" y="716281"/>
            <a:ext cx="8388316" cy="54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聖靈的攪擾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然而我將真情告訴你們．我去是與你們有益的．我若不去、保惠師就不到你們這裡來．我若去、就差他來。 他既來了、就要叫世人為罪、為義、為審判、自己責備自己．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約翰福音 16：7～8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我真是苦阿、誰能救我脫離這取死的身體呢。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羅馬書 7：24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45"/>
          <p:cNvSpPr txBox="1"/>
          <p:nvPr/>
        </p:nvSpPr>
        <p:spPr>
          <a:xfrm>
            <a:off x="377842" y="2081530"/>
            <a:ext cx="8388316" cy="269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決定痛改前非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古實人豈能改變皮膚呢．豹豈能改變斑點呢．若能、你們這習慣行惡的、便能行善了。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耶利米書 13：23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Pap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Pap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